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6" r:id="rId9"/>
    <p:sldId id="285" r:id="rId10"/>
    <p:sldId id="286" r:id="rId11"/>
    <p:sldId id="284" r:id="rId12"/>
    <p:sldId id="277" r:id="rId13"/>
    <p:sldId id="290" r:id="rId14"/>
    <p:sldId id="291" r:id="rId15"/>
    <p:sldId id="294" r:id="rId16"/>
    <p:sldId id="292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37279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Информационно-библиотечный центр в образовательной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500570"/>
            <a:ext cx="8062912" cy="214314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педагог библиотекарь</a:t>
            </a:r>
          </a:p>
          <a:p>
            <a:r>
              <a:rPr lang="ru-RU" dirty="0" smtClean="0"/>
              <a:t>Римша Е.В.</a:t>
            </a:r>
          </a:p>
          <a:p>
            <a:r>
              <a:rPr lang="ru-RU" dirty="0" smtClean="0"/>
              <a:t>МБОУ Ясногорская СОШ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357167"/>
            <a:ext cx="2212848" cy="7143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1571612"/>
            <a:ext cx="3319458" cy="343649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ИБЦ оснащен: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компьютерами – 10шт.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Принтеры МФУ – 2 шт.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Цветной принтер- 2 шт.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Телевизор для показа фильмов , презентаций, роликов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 rot="420000">
            <a:off x="4133693" y="1230029"/>
            <a:ext cx="3818936" cy="3931920"/>
          </a:xfrm>
        </p:spPr>
      </p:sp>
      <p:pic>
        <p:nvPicPr>
          <p:cNvPr id="30722" name="Picture 2" descr="C:\Users\Библиотека\Desktop\20210413_143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3873">
            <a:off x="4146273" y="220884"/>
            <a:ext cx="4362418" cy="575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Материально – техническое оснащение  центра обеспечивает возможность:</a:t>
            </a:r>
          </a:p>
          <a:p>
            <a:pPr lvl="0"/>
            <a:r>
              <a:rPr lang="ru-RU" sz="3600" dirty="0" smtClean="0"/>
              <a:t>реализации индивидуальных образовательных планов обучающихся и их самостоятельной образовательной деятельности;</a:t>
            </a:r>
          </a:p>
          <a:p>
            <a:pPr lvl="0"/>
            <a:r>
              <a:rPr lang="ru-RU" sz="3600" dirty="0" smtClean="0"/>
              <a:t>включение обучающихся в проектную и учебно-исследовательскую деятельность;</a:t>
            </a:r>
          </a:p>
          <a:p>
            <a:pPr lvl="0"/>
            <a:r>
              <a:rPr lang="ru-RU" sz="3600" dirty="0" smtClean="0"/>
              <a:t>создание информационных объектов;</a:t>
            </a:r>
          </a:p>
          <a:p>
            <a:pPr lvl="0"/>
            <a:r>
              <a:rPr lang="ru-RU" sz="3600" dirty="0" smtClean="0"/>
              <a:t>размещение продуктов познавательной, учебно-исследовательской  и проектной деятельности обучающихся в информационно-образовательной среде ОУ;</a:t>
            </a:r>
          </a:p>
          <a:p>
            <a:pPr lvl="0"/>
            <a:r>
              <a:rPr lang="ru-RU" sz="3600" dirty="0" smtClean="0"/>
              <a:t>обеспечение доступа учащихся к информационным ресурсам Интернета, базам данных ОУ,  учебной и художественной литературе, коллекциям </a:t>
            </a:r>
            <a:r>
              <a:rPr lang="ru-RU" sz="3600" dirty="0" err="1" smtClean="0"/>
              <a:t>медиаресурсов</a:t>
            </a:r>
            <a:r>
              <a:rPr lang="ru-RU" sz="3600" dirty="0" smtClean="0"/>
              <a:t> на электронных носителях, к множительной технике для тиражирования учебных и методических  </a:t>
            </a:r>
            <a:r>
              <a:rPr lang="ru-RU" sz="3600" dirty="0" err="1" smtClean="0"/>
              <a:t>текстографических</a:t>
            </a:r>
            <a:r>
              <a:rPr lang="ru-RU" sz="3600" dirty="0" smtClean="0"/>
              <a:t>, аудио- и видеоматериалов, результатов творческой, научно-исследовательской и проектной деятельности.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/>
              <a:t>Информационные ресурсы</a:t>
            </a:r>
            <a:endParaRPr lang="en-US" sz="2800" dirty="0" smtClean="0"/>
          </a:p>
        </p:txBody>
      </p:sp>
      <p:pic>
        <p:nvPicPr>
          <p:cNvPr id="6145" name="Picture 1" descr="C:\Users\Библиотека\Desktop\20210413_14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1928826" cy="4929222"/>
          </a:xfrm>
          <a:prstGeom prst="rect">
            <a:avLst/>
          </a:prstGeom>
          <a:noFill/>
        </p:spPr>
      </p:pic>
      <p:pic>
        <p:nvPicPr>
          <p:cNvPr id="6146" name="Picture 2" descr="C:\Users\Библиотека\Desktop\20210413_14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1357298"/>
            <a:ext cx="2071702" cy="4929222"/>
          </a:xfrm>
          <a:prstGeom prst="rect">
            <a:avLst/>
          </a:prstGeom>
          <a:noFill/>
        </p:spPr>
      </p:pic>
      <p:pic>
        <p:nvPicPr>
          <p:cNvPr id="6147" name="Picture 3" descr="C:\Users\Библиотека\Desktop\20210413_143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1785950" cy="4857784"/>
          </a:xfrm>
          <a:prstGeom prst="rect">
            <a:avLst/>
          </a:prstGeom>
          <a:noFill/>
        </p:spPr>
      </p:pic>
      <p:pic>
        <p:nvPicPr>
          <p:cNvPr id="6148" name="Picture 4" descr="C:\Users\Библиотека\Desktop\20210413_143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357298"/>
            <a:ext cx="192882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Формы работы в ИБЦ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71538" y="1643050"/>
            <a:ext cx="7000924" cy="857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b="1" dirty="0" smtClean="0">
                <a:solidFill>
                  <a:srgbClr val="000000"/>
                </a:solidFill>
              </a:rPr>
              <a:t>1. индивидуальные консультации</a:t>
            </a:r>
          </a:p>
          <a:p>
            <a:pPr marL="457200" indent="-457200" algn="ctr"/>
            <a:r>
              <a:rPr lang="ru-RU" b="1" dirty="0" smtClean="0">
                <a:solidFill>
                  <a:srgbClr val="000000"/>
                </a:solidFill>
              </a:rPr>
              <a:t>по библиографическому разысканию;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2643182"/>
            <a:ext cx="6858048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2.</a:t>
            </a:r>
            <a:r>
              <a:rPr lang="ru-RU" b="1" dirty="0" smtClean="0">
                <a:solidFill>
                  <a:srgbClr val="000000"/>
                </a:solidFill>
              </a:rPr>
              <a:t> групповые консультации, беседы,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лекции, обзоры;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00100" y="3357562"/>
            <a:ext cx="6786610" cy="7143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b="1" dirty="0" smtClean="0">
                <a:solidFill>
                  <a:srgbClr val="000000"/>
                </a:solidFill>
              </a:rPr>
              <a:t>рекомендательные списки,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    библиографические указатели;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538" y="4286256"/>
            <a:ext cx="6929486" cy="71438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4.</a:t>
            </a:r>
            <a:r>
              <a:rPr lang="ru-RU" b="1" dirty="0" smtClean="0">
                <a:solidFill>
                  <a:srgbClr val="000000"/>
                </a:solidFill>
              </a:rPr>
              <a:t> проведение практических занятий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 использованию ресурсов;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57290" y="5286388"/>
            <a:ext cx="6215106" cy="714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5. индивидуальное информирование.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Информационно-библиотечный центр стремится соединить в себе достоинства традиционных форм, применяемых в библиотеках прошлых лет, и инновационное творчество, связанное с внедрением в практику работы библиотек новых технологий. Применение информационно-коммуникационных технологий в библиотечном центре выводит профессиональную деятельность на принципиально новый, качественный уровень.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Оформлены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</a:t>
            </a:r>
            <a:r>
              <a:rPr lang="ru-RU" dirty="0" smtClean="0"/>
              <a:t>20 тематических выставок,</a:t>
            </a:r>
          </a:p>
          <a:p>
            <a:r>
              <a:rPr lang="ru-RU" dirty="0" smtClean="0"/>
              <a:t>  </a:t>
            </a:r>
            <a:r>
              <a:rPr lang="ru-RU" dirty="0" smtClean="0"/>
              <a:t>6 тематических стендов.</a:t>
            </a:r>
          </a:p>
          <a:p>
            <a:pPr>
              <a:buNone/>
            </a:pPr>
            <a:r>
              <a:rPr lang="ru-RU" dirty="0" smtClean="0"/>
              <a:t>  Проведено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</a:t>
            </a:r>
            <a:r>
              <a:rPr lang="ru-RU" dirty="0" smtClean="0"/>
              <a:t>14 библиотечных уроков,</a:t>
            </a:r>
          </a:p>
          <a:p>
            <a:r>
              <a:rPr lang="ru-RU" dirty="0" smtClean="0"/>
              <a:t>  </a:t>
            </a:r>
            <a:r>
              <a:rPr lang="ru-RU" dirty="0" smtClean="0"/>
              <a:t>6 классных часов,</a:t>
            </a:r>
          </a:p>
          <a:p>
            <a:r>
              <a:rPr lang="ru-RU" dirty="0" smtClean="0"/>
              <a:t> </a:t>
            </a:r>
            <a:r>
              <a:rPr lang="ru-RU" dirty="0" smtClean="0"/>
              <a:t>14 литературных викторин и игр,</a:t>
            </a:r>
          </a:p>
          <a:p>
            <a:r>
              <a:rPr lang="ru-RU" dirty="0" smtClean="0"/>
              <a:t> </a:t>
            </a:r>
            <a:r>
              <a:rPr lang="ru-RU" dirty="0" smtClean="0"/>
              <a:t>3 экскурсии </a:t>
            </a:r>
            <a:r>
              <a:rPr lang="ru-RU" dirty="0" smtClean="0"/>
              <a:t>для  </a:t>
            </a:r>
            <a:r>
              <a:rPr lang="ru-RU" sz="3000" dirty="0" smtClean="0"/>
              <a:t>1-</a:t>
            </a:r>
            <a:r>
              <a:rPr lang="ru-RU" dirty="0" smtClean="0"/>
              <a:t>х классов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4 познавательных часа,</a:t>
            </a:r>
          </a:p>
          <a:p>
            <a:r>
              <a:rPr lang="ru-RU" dirty="0" smtClean="0"/>
              <a:t> </a:t>
            </a:r>
            <a:r>
              <a:rPr lang="ru-RU" dirty="0" smtClean="0"/>
              <a:t>8 праздников, </a:t>
            </a:r>
          </a:p>
          <a:p>
            <a:r>
              <a:rPr lang="ru-RU" dirty="0" smtClean="0"/>
              <a:t> </a:t>
            </a:r>
            <a:r>
              <a:rPr lang="ru-RU" dirty="0" smtClean="0"/>
              <a:t>5 конкурсов.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286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В сложных условиях 2020-2021 учебного года ИБЦ МБОУ Ясногорская СОШ была организована и проведена следующая работа:</a:t>
            </a:r>
            <a:endParaRPr lang="ru-RU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Улучшению комфортности обслуживания пользователей ИБЦ мешает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Недофинансирование ИБЦ для пополнения и обновления фонда художественной литературы, </a:t>
            </a:r>
          </a:p>
          <a:p>
            <a:r>
              <a:rPr lang="ru-RU" dirty="0" smtClean="0"/>
              <a:t>обновление справочной литературы, методической, </a:t>
            </a:r>
          </a:p>
          <a:p>
            <a:r>
              <a:rPr lang="ru-RU" dirty="0" smtClean="0"/>
              <a:t>обновление фонда электронных носителей, </a:t>
            </a:r>
          </a:p>
          <a:p>
            <a:r>
              <a:rPr lang="ru-RU" dirty="0" smtClean="0"/>
              <a:t>отсутствие периодики.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/>
                </a:solidFill>
              </a:rPr>
              <a:t>Желаю удачи.</a:t>
            </a:r>
            <a:endParaRPr lang="ru-RU" sz="8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Приказ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№715 от 15 июня 2016 года «Об утверждении Концепции развития школьных библиотечных центров»</a:t>
            </a:r>
          </a:p>
          <a:p>
            <a:pPr>
              <a:buNone/>
            </a:pPr>
            <a:r>
              <a:rPr lang="ru-RU" sz="2000" dirty="0" smtClean="0">
                <a:solidFill>
                  <a:srgbClr val="25345D"/>
                </a:solidFill>
              </a:rPr>
              <a:t>-  </a:t>
            </a:r>
            <a:r>
              <a:rPr lang="ru-RU" sz="2000" dirty="0" smtClean="0"/>
              <a:t>Приказ Министерства образования, науки и молодёжной политики Забайкальского края «Об утверждении опорных и </a:t>
            </a:r>
            <a:r>
              <a:rPr lang="ru-RU" sz="2000" dirty="0" err="1" smtClean="0"/>
              <a:t>стажировочных</a:t>
            </a:r>
            <a:r>
              <a:rPr lang="ru-RU" sz="2000" dirty="0" smtClean="0"/>
              <a:t> площадок № 144 от 04 февраля 2019 года</a:t>
            </a:r>
          </a:p>
          <a:p>
            <a:pPr>
              <a:buFontTx/>
              <a:buChar char="-"/>
            </a:pPr>
            <a:r>
              <a:rPr lang="ru-RU" sz="2000" dirty="0" smtClean="0"/>
              <a:t> Положение об информационно-библиотечном центре.</a:t>
            </a:r>
          </a:p>
          <a:p>
            <a:pPr>
              <a:buFontTx/>
              <a:buChar char="-"/>
            </a:pPr>
            <a:r>
              <a:rPr lang="ru-RU" sz="2000" dirty="0" smtClean="0"/>
              <a:t> Приказ об открытии информационно-библиотечного центра.</a:t>
            </a:r>
          </a:p>
          <a:p>
            <a:pPr>
              <a:buFontTx/>
              <a:buChar char="-"/>
            </a:pPr>
            <a:r>
              <a:rPr lang="ru-RU" sz="2000" dirty="0" smtClean="0"/>
              <a:t> Приказ о назначении ответственных за работой информационно-библиотечного центра. </a:t>
            </a:r>
          </a:p>
          <a:p>
            <a:pPr>
              <a:buFontTx/>
              <a:buChar char="-"/>
            </a:pPr>
            <a:r>
              <a:rPr lang="ru-RU" sz="2000" dirty="0" smtClean="0"/>
              <a:t>Должностные обязанности, назначенных кураторов за работой информационно-библиотечного центра. </a:t>
            </a:r>
          </a:p>
          <a:p>
            <a:pPr>
              <a:buFontTx/>
              <a:buChar char="-"/>
            </a:pPr>
            <a:r>
              <a:rPr lang="ru-RU" sz="2000" dirty="0" smtClean="0"/>
              <a:t>Внесение изменений в должностные обязанности педагога библиотекаря </a:t>
            </a:r>
          </a:p>
          <a:p>
            <a:pPr>
              <a:buFontTx/>
              <a:buChar char="-"/>
            </a:pPr>
            <a:r>
              <a:rPr lang="ru-RU" sz="2000" dirty="0" smtClean="0"/>
              <a:t> - План работы информационно-библиотечного центра на учебный год.</a:t>
            </a:r>
          </a:p>
          <a:p>
            <a:pPr>
              <a:buFontTx/>
              <a:buChar char="-"/>
            </a:pPr>
            <a:r>
              <a:rPr lang="ru-RU" sz="2000" dirty="0" smtClean="0"/>
              <a:t> Документы по учету электронных дисков.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6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ЛОКАЛЬНАЯ ДОКУМЕНТАЦИЯ ИБЦ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9870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Целью</a:t>
            </a:r>
            <a:r>
              <a:rPr lang="ru-RU" sz="4000" dirty="0" smtClean="0"/>
              <a:t> деятельности информационно- библиотечного центра является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полное и качественное удовлетворение   информационных запросов пользователей.</a:t>
            </a:r>
          </a:p>
          <a:p>
            <a:r>
              <a:rPr lang="ru-RU" sz="2800" dirty="0" smtClean="0"/>
              <a:t>создание максимально насыщенный и структурированный центр школы в целях повышения у обучающихся интереса к книге и чтению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r>
              <a:rPr lang="ru-RU" dirty="0" smtClean="0"/>
              <a:t>Основные задачи ИБЦ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03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Обеспечить образовательный процесс учебными,  вспомогательными  документами и информационной продукцией, в том числе цифровыми образовательными ресурсами, базами данных.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Формировать комфортную библиотечно-информационную среду с комплексом информационных образовательных ресурсов, совокупностью технологических средств информационных и коммуникационных технологий, с системой современных педагогических и библиотечных технологий.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 доступ пользователей  к информационным ресурсам Интернета, учебной и художественной литературе, коллекциям </a:t>
            </a:r>
            <a:r>
              <a:rPr lang="ru-RU" sz="27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медиаресурсов</a:t>
            </a:r>
            <a:r>
              <a:rPr lang="ru-RU" sz="2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электронных носителях, к множительной технике для тиражирования учебных и методических </a:t>
            </a:r>
            <a:r>
              <a:rPr lang="ru-RU" sz="27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текстографических</a:t>
            </a:r>
            <a:r>
              <a:rPr lang="ru-RU" sz="2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аудио- и видеоматериалов, результатов творческой, научно-исследовательской и проектной деятельности.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Формировать информационную культуру обучающихся через организацию информационной подготовки школьников, включая обучение навыкам поиска, извлечения, критического анализа и самостоятельного использования информации для удовлетворения многообразных информационных потребностей.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/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ИБЦ укомплектован  на 94% учебной литературой. Фонд дополнительной литературы составляет 9782</a:t>
            </a:r>
          </a:p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экземпляров и включает отечественную и зарубежную, классическую и современную художественную литературу; </a:t>
            </a:r>
          </a:p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научно-популярную; издания по изобразительному искусству, музыке, физкультуре и спорту, экологии; правилам безопасного поведения на дорогах; справочную литературу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/>
              <a:t>интернет-адреса</a:t>
            </a:r>
            <a:r>
              <a:rPr lang="ru-RU" sz="2800" dirty="0" smtClean="0"/>
              <a:t> электронных библиотек РБ и РФ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Свободный, простой и удобный доступ к библиотечному фонду создаёт прочную основу для поддержки и развития чтения, информационной грамотности, способствует уверенности  в работе с информацией</a:t>
            </a:r>
          </a:p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проектно-исследовательских навыков.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ИБЦ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071546"/>
            <a:ext cx="3000396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Предметно-образовательные структуры школы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00108"/>
            <a:ext cx="2986102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Информационно-просветительский зал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496"/>
            <a:ext cx="2428892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Центр информатизации и мониторинга </a:t>
            </a:r>
            <a:endParaRPr lang="ru-RU" sz="1400" dirty="0" smtClean="0"/>
          </a:p>
          <a:p>
            <a:r>
              <a:rPr lang="ru-RU" sz="1400" dirty="0" smtClean="0"/>
              <a:t>(осуществляет </a:t>
            </a:r>
            <a:r>
              <a:rPr lang="ru-RU" sz="1400" dirty="0" err="1" smtClean="0"/>
              <a:t>аналитикую</a:t>
            </a:r>
            <a:r>
              <a:rPr lang="ru-RU" sz="1400" dirty="0" smtClean="0"/>
              <a:t> переработку информации</a:t>
            </a:r>
            <a:r>
              <a:rPr lang="ru-RU" dirty="0" smtClean="0"/>
              <a:t>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3214686"/>
            <a:ext cx="221457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214950"/>
            <a:ext cx="2000264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Читальный зал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786322"/>
            <a:ext cx="2000264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Медиатека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786322"/>
            <a:ext cx="1785950" cy="857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Абонемент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500430" y="2357430"/>
            <a:ext cx="2071702" cy="19288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Информационно-библиотечный центр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14678" y="5357826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0694" y="357187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5"/>
          </p:cNvCxnSpPr>
          <p:nvPr/>
        </p:nvCxnSpPr>
        <p:spPr>
          <a:xfrm rot="16200000" flipH="1">
            <a:off x="5386357" y="3886167"/>
            <a:ext cx="853974" cy="1089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71736" y="4071942"/>
            <a:ext cx="1428760" cy="12144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179488" y="4750206"/>
            <a:ext cx="785818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5250661" y="4036223"/>
            <a:ext cx="1214446" cy="1000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2321703" y="2964653"/>
            <a:ext cx="2571768" cy="12144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715008" y="5286388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143372" y="1643050"/>
            <a:ext cx="714380" cy="17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7" idx="3"/>
          </p:cNvCxnSpPr>
          <p:nvPr/>
        </p:nvCxnSpPr>
        <p:spPr>
          <a:xfrm>
            <a:off x="2786050" y="3393281"/>
            <a:ext cx="1357322" cy="17502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5464975" y="2178835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7250925" y="4393413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67012" y="3867152"/>
            <a:ext cx="3643338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938450" y="3795714"/>
            <a:ext cx="714380" cy="17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071670" y="2214554"/>
            <a:ext cx="571504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642918"/>
            <a:ext cx="3929090" cy="13573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пользователей центра появились новые возможности: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378619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распечатка текста и графики;</a:t>
            </a:r>
            <a:endParaRPr lang="en-US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5140" y="4643446"/>
            <a:ext cx="200026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накопление на электронных носителях педагогического опыта </a:t>
            </a:r>
          </a:p>
          <a:p>
            <a:pPr eaLnBrk="0" hangingPunct="0"/>
            <a:r>
              <a:rPr lang="ru-RU" sz="1600" dirty="0" smtClean="0"/>
              <a:t>и информации;</a:t>
            </a:r>
            <a:endParaRPr lang="en-US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4786322"/>
            <a:ext cx="178595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запись информации на электронные носители;</a:t>
            </a:r>
            <a:endParaRPr lang="en-US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2643182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работа в режиме</a:t>
            </a:r>
            <a:r>
              <a:rPr lang="en-US" sz="1600" dirty="0" smtClean="0"/>
              <a:t> Online</a:t>
            </a:r>
            <a:r>
              <a:rPr lang="ru-RU" sz="1600" dirty="0" smtClean="0"/>
              <a:t>;</a:t>
            </a:r>
            <a:endParaRPr lang="en-US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2571744"/>
            <a:ext cx="192882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поиск информации на </a:t>
            </a:r>
            <a:r>
              <a:rPr lang="en-US" sz="1600" dirty="0" smtClean="0"/>
              <a:t>CD-ROM </a:t>
            </a:r>
            <a:r>
              <a:rPr lang="ru-RU" sz="1600" dirty="0" smtClean="0"/>
              <a:t>и в Интернете;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68" y="4643446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электронный документооборот в ОУ с использованием </a:t>
            </a:r>
          </a:p>
          <a:p>
            <a:pPr eaLnBrk="0" hangingPunct="0"/>
            <a:r>
              <a:rPr lang="ru-RU" sz="1600" dirty="0" smtClean="0"/>
              <a:t>локальной сети ;</a:t>
            </a:r>
            <a:endParaRPr lang="en-US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5857892"/>
            <a:ext cx="30718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интерактивное обучение информационным технологиям.</a:t>
            </a:r>
            <a:endParaRPr lang="en-US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58" y="2714620"/>
            <a:ext cx="1714512" cy="85725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набор текста на компьютере;</a:t>
            </a:r>
            <a:endParaRPr lang="en-US" sz="16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000760" y="200024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928926" y="214311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5179223" y="2893215"/>
            <a:ext cx="2571768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1714480" y="2928934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" idx="2"/>
            <a:endCxn id="14" idx="0"/>
          </p:cNvCxnSpPr>
          <p:nvPr/>
        </p:nvCxnSpPr>
        <p:spPr>
          <a:xfrm rot="16200000" flipH="1">
            <a:off x="4411264" y="2339570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3107521" y="2464587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2571736" y="3000372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1607323" y="3893347"/>
            <a:ext cx="37862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Технические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714488"/>
            <a:ext cx="40386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C:\Users\Библиотека\Desktop\20210413_1428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14554"/>
            <a:ext cx="2286015" cy="3929089"/>
          </a:xfrm>
          <a:prstGeom prst="rect">
            <a:avLst/>
          </a:prstGeom>
          <a:noFill/>
        </p:spPr>
      </p:pic>
      <p:pic>
        <p:nvPicPr>
          <p:cNvPr id="29700" name="Picture 4" descr="C:\Users\Библиотека\Desktop\20210413_14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3116"/>
            <a:ext cx="2786082" cy="4071966"/>
          </a:xfrm>
          <a:prstGeom prst="rect">
            <a:avLst/>
          </a:prstGeom>
          <a:noFill/>
        </p:spPr>
      </p:pic>
      <p:pic>
        <p:nvPicPr>
          <p:cNvPr id="29701" name="Picture 5" descr="C:\Users\Библиотека\Desktop\20210413_142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2143116"/>
            <a:ext cx="228601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710</TotalTime>
  <Words>781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Информационно-библиотечный центр в образовательной организации</vt:lpstr>
      <vt:lpstr> </vt:lpstr>
      <vt:lpstr>Целью деятельности информационно- библиотечного центра является </vt:lpstr>
      <vt:lpstr>Основные задачи ИБЦ</vt:lpstr>
      <vt:lpstr>Слайд 5</vt:lpstr>
      <vt:lpstr>Слайд 6</vt:lpstr>
      <vt:lpstr>Структура ИБЦ</vt:lpstr>
      <vt:lpstr>Слайд 8</vt:lpstr>
      <vt:lpstr>Технические ресурсы</vt:lpstr>
      <vt:lpstr>Слайд 10</vt:lpstr>
      <vt:lpstr>Слайд 11</vt:lpstr>
      <vt:lpstr> </vt:lpstr>
      <vt:lpstr> Формы работы в ИБЦ</vt:lpstr>
      <vt:lpstr>Слайд 14</vt:lpstr>
      <vt:lpstr> </vt:lpstr>
      <vt:lpstr>Улучшению комфортности обслуживания пользователей ИБЦ мешает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взаимодействие участников педагогического процесса на этапе проведения мониторинга</dc:title>
  <dc:creator>Библиотека</dc:creator>
  <cp:lastModifiedBy>Библиотека</cp:lastModifiedBy>
  <cp:revision>68</cp:revision>
  <dcterms:modified xsi:type="dcterms:W3CDTF">2021-05-12T05:25:10Z</dcterms:modified>
</cp:coreProperties>
</file>